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7" r:id="rId3"/>
    <p:sldId id="278" r:id="rId4"/>
    <p:sldId id="257" r:id="rId5"/>
    <p:sldId id="280" r:id="rId6"/>
    <p:sldId id="265" r:id="rId7"/>
    <p:sldId id="258" r:id="rId8"/>
    <p:sldId id="281" r:id="rId9"/>
    <p:sldId id="259" r:id="rId10"/>
    <p:sldId id="262" r:id="rId11"/>
    <p:sldId id="266" r:id="rId12"/>
    <p:sldId id="273" r:id="rId13"/>
    <p:sldId id="279" r:id="rId14"/>
    <p:sldId id="276" r:id="rId15"/>
  </p:sldIdLst>
  <p:sldSz cx="9906000" cy="6858000" type="A4"/>
  <p:notesSz cx="6850063" cy="99822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80" d="100"/>
          <a:sy n="80" d="100"/>
        </p:scale>
        <p:origin x="-1482" y="-222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7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7FE63-3D1A-47FB-9713-4C82604DDE1A}" type="datetimeFigureOut">
              <a:rPr lang="ru-RU" smtClean="0"/>
              <a:pPr/>
              <a:t>04.02.2020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D193E-AA73-4963-B4D2-1748F79926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7FE63-3D1A-47FB-9713-4C82604DDE1A}" type="datetimeFigureOut">
              <a:rPr lang="ru-RU" smtClean="0"/>
              <a:pPr/>
              <a:t>04.02.2020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D193E-AA73-4963-B4D2-1748F79926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40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40"/>
            <a:ext cx="6521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7FE63-3D1A-47FB-9713-4C82604DDE1A}" type="datetimeFigureOut">
              <a:rPr lang="ru-RU" smtClean="0"/>
              <a:pPr/>
              <a:t>04.02.2020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D193E-AA73-4963-B4D2-1748F79926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7FE63-3D1A-47FB-9713-4C82604DDE1A}" type="datetimeFigureOut">
              <a:rPr lang="ru-RU" smtClean="0"/>
              <a:pPr/>
              <a:t>04.02.2020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D193E-AA73-4963-B4D2-1748F79926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4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7FE63-3D1A-47FB-9713-4C82604DDE1A}" type="datetimeFigureOut">
              <a:rPr lang="ru-RU" smtClean="0"/>
              <a:pPr/>
              <a:t>04.02.2020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D193E-AA73-4963-B4D2-1748F79926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7FE63-3D1A-47FB-9713-4C82604DDE1A}" type="datetimeFigureOut">
              <a:rPr lang="ru-RU" smtClean="0"/>
              <a:pPr/>
              <a:t>04.02.2020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D193E-AA73-4963-B4D2-1748F79926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1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1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7FE63-3D1A-47FB-9713-4C82604DDE1A}" type="datetimeFigureOut">
              <a:rPr lang="ru-RU" smtClean="0"/>
              <a:pPr/>
              <a:t>04.02.2020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D193E-AA73-4963-B4D2-1748F79926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7FE63-3D1A-47FB-9713-4C82604DDE1A}" type="datetimeFigureOut">
              <a:rPr lang="ru-RU" smtClean="0"/>
              <a:pPr/>
              <a:t>04.02.2020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D193E-AA73-4963-B4D2-1748F79926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7FE63-3D1A-47FB-9713-4C82604DDE1A}" type="datetimeFigureOut">
              <a:rPr lang="ru-RU" smtClean="0"/>
              <a:pPr/>
              <a:t>04.02.2020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D193E-AA73-4963-B4D2-1748F79926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1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2" y="273052"/>
            <a:ext cx="553772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1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7FE63-3D1A-47FB-9713-4C82604DDE1A}" type="datetimeFigureOut">
              <a:rPr lang="ru-RU" smtClean="0"/>
              <a:pPr/>
              <a:t>04.02.2020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D193E-AA73-4963-B4D2-1748F79926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7FE63-3D1A-47FB-9713-4C82604DDE1A}" type="datetimeFigureOut">
              <a:rPr lang="ru-RU" smtClean="0"/>
              <a:pPr/>
              <a:t>04.02.2020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D193E-AA73-4963-B4D2-1748F79926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2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77FE63-3D1A-47FB-9713-4C82604DDE1A}" type="datetimeFigureOut">
              <a:rPr lang="ru-RU" smtClean="0"/>
              <a:pPr/>
              <a:t>04.02.2020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2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2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0D193E-AA73-4963-B4D2-1748F799261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3c3b94547074_b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1543778" y="-1543778"/>
            <a:ext cx="6858000" cy="9945555"/>
          </a:xfrm>
          <a:prstGeom prst="rect">
            <a:avLst/>
          </a:prstGeom>
        </p:spPr>
      </p:pic>
      <p:sp>
        <p:nvSpPr>
          <p:cNvPr id="8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7"/>
            <a:ext cx="8420100" cy="1470025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0070C0"/>
                </a:solidFill>
              </a:rPr>
              <a:t>Мастер класс</a:t>
            </a:r>
            <a:br>
              <a:rPr lang="ru-RU" b="1" i="1" dirty="0" smtClean="0">
                <a:solidFill>
                  <a:srgbClr val="0070C0"/>
                </a:solidFill>
              </a:rPr>
            </a:br>
            <a:r>
              <a:rPr lang="ru-RU" sz="3200" b="1" i="1" dirty="0" smtClean="0">
                <a:solidFill>
                  <a:srgbClr val="0070C0"/>
                </a:solidFill>
              </a:rPr>
              <a:t>Способы фиксации результатов экспериментальной деятельности в старшем дошкольном возрасте</a:t>
            </a:r>
            <a:endParaRPr lang="ru-RU" sz="3200" b="1" i="1" dirty="0">
              <a:solidFill>
                <a:srgbClr val="0070C0"/>
              </a:solidFill>
            </a:endParaRPr>
          </a:p>
        </p:txBody>
      </p:sp>
      <p:sp>
        <p:nvSpPr>
          <p:cNvPr id="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10140" y="4572008"/>
            <a:ext cx="4895860" cy="1852610"/>
          </a:xfrm>
        </p:spPr>
        <p:txBody>
          <a:bodyPr>
            <a:normAutofit/>
          </a:bodyPr>
          <a:lstStyle/>
          <a:p>
            <a:r>
              <a:rPr lang="ru-RU" sz="2800" i="1" dirty="0" err="1" smtClean="0">
                <a:solidFill>
                  <a:srgbClr val="7030A0"/>
                </a:solidFill>
              </a:rPr>
              <a:t>Кученёва</a:t>
            </a:r>
            <a:r>
              <a:rPr lang="ru-RU" sz="2800" i="1" dirty="0" smtClean="0">
                <a:solidFill>
                  <a:srgbClr val="7030A0"/>
                </a:solidFill>
              </a:rPr>
              <a:t> Н.А.</a:t>
            </a:r>
          </a:p>
          <a:p>
            <a:r>
              <a:rPr lang="ru-RU" sz="2800" i="1" dirty="0" smtClean="0">
                <a:solidFill>
                  <a:srgbClr val="7030A0"/>
                </a:solidFill>
              </a:rPr>
              <a:t>Малинка Л.Е</a:t>
            </a:r>
            <a:endParaRPr lang="ru-RU" sz="2800" i="1" dirty="0">
              <a:solidFill>
                <a:srgbClr val="7030A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38290" y="1000108"/>
            <a:ext cx="63579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 smtClean="0"/>
              <a:t>Муниципальное бюджетное дошкольное образовательное учреждение  детский сад № 4 «Уголек» </a:t>
            </a: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452406" y="642918"/>
            <a:ext cx="8705852" cy="1470025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0070C0"/>
                </a:solidFill>
              </a:rPr>
              <a:t>Эксперимент</a:t>
            </a:r>
            <a:br>
              <a:rPr lang="ru-RU" sz="3200" b="1" i="1" dirty="0" smtClean="0">
                <a:solidFill>
                  <a:srgbClr val="0070C0"/>
                </a:solidFill>
              </a:rPr>
            </a:br>
            <a:r>
              <a:rPr lang="ru-RU" sz="3200" b="1" i="1" dirty="0" smtClean="0">
                <a:solidFill>
                  <a:srgbClr val="0070C0"/>
                </a:solidFill>
              </a:rPr>
              <a:t>«Лепка из рассыпчатого и влажного снега»</a:t>
            </a:r>
            <a:endParaRPr lang="ru-RU" sz="3200" b="1" i="1" dirty="0">
              <a:solidFill>
                <a:srgbClr val="0070C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881430" y="5143512"/>
            <a:ext cx="207787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 </a:t>
            </a:r>
            <a:r>
              <a:rPr lang="ru-RU" sz="2400" i="1" dirty="0" smtClean="0"/>
              <a:t>Вид фиксации</a:t>
            </a:r>
          </a:p>
          <a:p>
            <a:r>
              <a:rPr lang="ru-RU" sz="2400" i="1" dirty="0" smtClean="0"/>
              <a:t>графический  </a:t>
            </a:r>
            <a:endParaRPr lang="ru-RU" sz="2400" i="1" dirty="0"/>
          </a:p>
        </p:txBody>
      </p:sp>
      <p:pic>
        <p:nvPicPr>
          <p:cNvPr id="2050" name="Picture 2" descr="C:\Users\Denis\Desktop\цыганкова\3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81694" y="1857364"/>
            <a:ext cx="2786064" cy="3714752"/>
          </a:xfrm>
          <a:prstGeom prst="rect">
            <a:avLst/>
          </a:prstGeom>
          <a:noFill/>
        </p:spPr>
      </p:pic>
      <p:pic>
        <p:nvPicPr>
          <p:cNvPr id="2" name="Picture 2" descr="C:\Users\Denis\Desktop\Рисунок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3910" y="1857364"/>
            <a:ext cx="2932176" cy="3714776"/>
          </a:xfrm>
          <a:prstGeom prst="rect">
            <a:avLst/>
          </a:prstGeom>
          <a:noFill/>
        </p:spPr>
      </p:pic>
      <p:pic>
        <p:nvPicPr>
          <p:cNvPr id="9" name="Рисунок 8" descr="53c3b94547074_b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1543778" y="-1543777"/>
            <a:ext cx="6858000" cy="99455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0" y="0"/>
            <a:ext cx="184731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ctrTitle"/>
          </p:nvPr>
        </p:nvSpPr>
        <p:spPr>
          <a:xfrm>
            <a:off x="738158" y="785794"/>
            <a:ext cx="8420100" cy="1470025"/>
          </a:xfrm>
        </p:spPr>
        <p:txBody>
          <a:bodyPr>
            <a:normAutofit fontScale="90000"/>
          </a:bodyPr>
          <a:lstStyle/>
          <a:p>
            <a:r>
              <a:rPr lang="ru-RU" sz="3200" b="1" i="1" dirty="0" smtClean="0">
                <a:solidFill>
                  <a:srgbClr val="0070C0"/>
                </a:solidFill>
              </a:rPr>
              <a:t>Эксперимент</a:t>
            </a:r>
            <a:br>
              <a:rPr lang="ru-RU" sz="3200" b="1" i="1" dirty="0" smtClean="0">
                <a:solidFill>
                  <a:srgbClr val="0070C0"/>
                </a:solidFill>
              </a:rPr>
            </a:br>
            <a:r>
              <a:rPr lang="ru-RU" sz="3200" b="1" i="1" dirty="0" smtClean="0">
                <a:solidFill>
                  <a:srgbClr val="0070C0"/>
                </a:solidFill>
              </a:rPr>
              <a:t>« Ледяные самоцветы»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7" name="Picture 2" descr="C:\Users\Denis\Desktop\f-8w45gnRY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9596" y="1785926"/>
            <a:ext cx="4165802" cy="2930326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3952868" y="4714884"/>
            <a:ext cx="222528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 </a:t>
            </a:r>
            <a:r>
              <a:rPr lang="ru-RU" sz="2400" i="1" dirty="0" smtClean="0"/>
              <a:t>Вид фиксации</a:t>
            </a:r>
          </a:p>
          <a:p>
            <a:r>
              <a:rPr lang="ru-RU" sz="2400" i="1" dirty="0" smtClean="0"/>
              <a:t> практический </a:t>
            </a:r>
            <a:endParaRPr lang="ru-RU" sz="2400" i="1" dirty="0"/>
          </a:p>
        </p:txBody>
      </p:sp>
      <p:pic>
        <p:nvPicPr>
          <p:cNvPr id="1026" name="Picture 2" descr="C:\Users\Denis\Desktop\X2196YBtjT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67314" y="1785926"/>
            <a:ext cx="4027796" cy="2928958"/>
          </a:xfrm>
          <a:prstGeom prst="rect">
            <a:avLst/>
          </a:prstGeom>
          <a:noFill/>
        </p:spPr>
      </p:pic>
      <p:pic>
        <p:nvPicPr>
          <p:cNvPr id="10" name="Рисунок 9" descr="53c3b94547074_b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1543778" y="-1543777"/>
            <a:ext cx="6858000" cy="99455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38158" y="857232"/>
            <a:ext cx="8420100" cy="1470025"/>
          </a:xfrm>
        </p:spPr>
        <p:txBody>
          <a:bodyPr>
            <a:normAutofit fontScale="90000"/>
          </a:bodyPr>
          <a:lstStyle/>
          <a:p>
            <a:r>
              <a:rPr lang="ru-RU" sz="3600" b="1" i="1" dirty="0" smtClean="0">
                <a:solidFill>
                  <a:srgbClr val="3333CC"/>
                </a:solidFill>
              </a:rPr>
              <a:t>Эксперимент</a:t>
            </a:r>
            <a:br>
              <a:rPr lang="ru-RU" sz="3600" b="1" i="1" dirty="0" smtClean="0">
                <a:solidFill>
                  <a:srgbClr val="3333CC"/>
                </a:solidFill>
              </a:rPr>
            </a:br>
            <a:r>
              <a:rPr lang="ru-RU" sz="3600" b="1" i="1" dirty="0" smtClean="0">
                <a:solidFill>
                  <a:srgbClr val="3333CC"/>
                </a:solidFill>
              </a:rPr>
              <a:t>«Нужен ли растениям снег»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095744" y="4929198"/>
            <a:ext cx="430376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sz="2400" i="1" dirty="0" smtClean="0"/>
              <a:t>Вид фиксации</a:t>
            </a:r>
          </a:p>
          <a:p>
            <a:r>
              <a:rPr lang="ru-RU" sz="2400" i="1" dirty="0" smtClean="0"/>
              <a:t>ментальный </a:t>
            </a:r>
            <a:endParaRPr lang="ru-RU" sz="2400" i="1" dirty="0"/>
          </a:p>
        </p:txBody>
      </p:sp>
      <p:pic>
        <p:nvPicPr>
          <p:cNvPr id="3074" name="Picture 2" descr="C:\Users\Denis\Desktop\цыганкова\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09662" y="1714488"/>
            <a:ext cx="2732486" cy="3643314"/>
          </a:xfrm>
          <a:prstGeom prst="rect">
            <a:avLst/>
          </a:prstGeom>
          <a:noFill/>
        </p:spPr>
      </p:pic>
      <p:pic>
        <p:nvPicPr>
          <p:cNvPr id="3075" name="Picture 3" descr="C:\Users\Denis\Desktop\цыганкова\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67446" y="1785926"/>
            <a:ext cx="2732486" cy="3643314"/>
          </a:xfrm>
          <a:prstGeom prst="rect">
            <a:avLst/>
          </a:prstGeom>
          <a:noFill/>
        </p:spPr>
      </p:pic>
      <p:pic>
        <p:nvPicPr>
          <p:cNvPr id="9" name="Рисунок 8" descr="53c3b94547074_b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1504222" y="-1543777"/>
            <a:ext cx="6858000" cy="99455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66852" y="1785926"/>
            <a:ext cx="7128793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У меня в корзинке льдинки и снежинки. Я предлагаю вам выбрать что-то одно: если вам было интересно и познавательно, выберете веселую снежинку. А если что-то не понравилось, было не интересно, выберете грустную льдинку.</a:t>
            </a:r>
          </a:p>
          <a:p>
            <a:pPr algn="ctr"/>
            <a:endParaRPr lang="ru-RU" sz="2400" b="1" dirty="0" smtClean="0">
              <a:solidFill>
                <a:srgbClr val="3333CC"/>
              </a:solidFill>
            </a:endParaRPr>
          </a:p>
          <a:p>
            <a:pPr algn="ctr"/>
            <a:endParaRPr lang="ru-RU" sz="2400" b="1" dirty="0" smtClean="0">
              <a:solidFill>
                <a:srgbClr val="3333CC"/>
              </a:solidFill>
            </a:endParaRPr>
          </a:p>
          <a:p>
            <a:pPr algn="ctr"/>
            <a:endParaRPr lang="ru-RU" sz="2400" b="1" dirty="0" smtClean="0">
              <a:solidFill>
                <a:srgbClr val="3333CC"/>
              </a:solidFill>
            </a:endParaRPr>
          </a:p>
          <a:p>
            <a:pPr algn="ctr"/>
            <a:endParaRPr lang="ru-RU" sz="2400" b="1" dirty="0" smtClean="0">
              <a:solidFill>
                <a:srgbClr val="3333CC"/>
              </a:solidFill>
            </a:endParaRPr>
          </a:p>
          <a:p>
            <a:pPr algn="ctr"/>
            <a:endParaRPr lang="ru-RU" sz="2400" b="1" dirty="0" smtClean="0">
              <a:solidFill>
                <a:srgbClr val="3333CC"/>
              </a:solidFill>
            </a:endParaRPr>
          </a:p>
          <a:p>
            <a:endParaRPr lang="ru-RU" dirty="0" smtClean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452406" y="785794"/>
            <a:ext cx="89154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1" u="none" strike="noStrike" kern="1200" cap="none" spc="0" normalizeH="0" baseline="0" noProof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Рефлексия</a:t>
            </a:r>
            <a:endParaRPr kumimoji="0" lang="ru-RU" sz="4400" b="1" i="1" u="none" strike="noStrike" kern="1200" cap="none" spc="0" normalizeH="0" baseline="0" noProof="0" dirty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Picture 6" descr="C:\Users\Denis\Desktop\beb9c0db40bb1617494fd22768819cd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66786" y="3357562"/>
            <a:ext cx="2214578" cy="2214578"/>
          </a:xfrm>
          <a:prstGeom prst="rect">
            <a:avLst/>
          </a:prstGeom>
          <a:noFill/>
        </p:spPr>
      </p:pic>
      <p:pic>
        <p:nvPicPr>
          <p:cNvPr id="5" name="Picture 5" descr="C:\Users\Denis\Desktop\Новый точечный рисунок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81760" y="3214686"/>
            <a:ext cx="2609164" cy="2640599"/>
          </a:xfrm>
          <a:prstGeom prst="rect">
            <a:avLst/>
          </a:prstGeom>
          <a:noFill/>
        </p:spPr>
      </p:pic>
      <p:pic>
        <p:nvPicPr>
          <p:cNvPr id="7" name="Рисунок 6" descr="53c3b94547074_b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1543778" y="-1543777"/>
            <a:ext cx="6858000" cy="99455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3844" y="2285992"/>
            <a:ext cx="8915400" cy="1143000"/>
          </a:xfrm>
        </p:spPr>
        <p:txBody>
          <a:bodyPr>
            <a:normAutofit/>
          </a:bodyPr>
          <a:lstStyle/>
          <a:p>
            <a:r>
              <a:rPr lang="ru-RU" sz="4000" b="1" i="1" dirty="0" smtClean="0">
                <a:solidFill>
                  <a:srgbClr val="3333CC"/>
                </a:solidFill>
              </a:rPr>
              <a:t>Приглашаем к сотрудничеству!</a:t>
            </a:r>
            <a:endParaRPr lang="ru-RU" sz="4000" b="1" i="1" dirty="0">
              <a:solidFill>
                <a:srgbClr val="3333CC"/>
              </a:solidFill>
            </a:endParaRPr>
          </a:p>
        </p:txBody>
      </p:sp>
      <p:pic>
        <p:nvPicPr>
          <p:cNvPr id="8" name="Рисунок 7" descr="snegoviki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658" t="7501" r="55088" b="10770"/>
          <a:stretch>
            <a:fillRect/>
          </a:stretch>
        </p:blipFill>
        <p:spPr>
          <a:xfrm flipH="1">
            <a:off x="6596074" y="3143248"/>
            <a:ext cx="1872208" cy="2600289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524240" y="3571876"/>
            <a:ext cx="2437399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malinka_l_e.a2b2.ru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kucheneva_n_a.a2b2.ru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231F2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231F2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7" name="Рисунок 6" descr="53c3b94547074_b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1543778" y="-1543777"/>
            <a:ext cx="6858000" cy="99455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enis\Desktop\img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9596" y="285728"/>
            <a:ext cx="8215338" cy="6161504"/>
          </a:xfrm>
          <a:prstGeom prst="rect">
            <a:avLst/>
          </a:prstGeom>
          <a:noFill/>
        </p:spPr>
      </p:pic>
      <p:pic>
        <p:nvPicPr>
          <p:cNvPr id="3" name="Рисунок 2" descr="53c3b94547074_b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1543779" y="-1543777"/>
            <a:ext cx="6858000" cy="99455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enis\Desktop\фгос.jp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5348" y="642919"/>
            <a:ext cx="2306304" cy="1571636"/>
          </a:xfrm>
          <a:prstGeom prst="rect">
            <a:avLst/>
          </a:prstGeom>
          <a:noFill/>
        </p:spPr>
      </p:pic>
      <p:pic>
        <p:nvPicPr>
          <p:cNvPr id="6" name="Рисунок 5" descr="53c3b94547074_b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1504223" y="-1543778"/>
            <a:ext cx="6858000" cy="994555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309662" y="2143116"/>
            <a:ext cx="742955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Условия, необходимые для создания социальной ситуации развития детей , соответствующей специфике дошкольного возраста, предполагают :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Поддержку индивидуальности и инициативы детей через  создание  условий для свободного  выбора  детьми  деятельности, участников совместной деятельности.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Создание условий для принятие детьми решений, выражения своих чувств и мыслей.</a:t>
            </a:r>
          </a:p>
          <a:p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Недирективную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помощь детям, поддержку детской инициативы и самостоятельности в исследовательской  и других видах детской деятельности. 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596074" y="1643050"/>
            <a:ext cx="17859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(раздел 3.п.2.5.)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3c3b94547074_b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1543777" y="-1543778"/>
            <a:ext cx="6858000" cy="994555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64568" y="1556792"/>
            <a:ext cx="770485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Создание условий для экспериментальной деятельности.</a:t>
            </a:r>
            <a:endParaRPr lang="ru-RU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Формировать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умения детей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наблюдать, делать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выводы и умозаключения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фиксировать результаты деятельности.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Развивать психические 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процессы (память, внимание,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воображение, речь).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Воспитывать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активность, желание участвовать в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экспериментирование.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09728" y="785794"/>
            <a:ext cx="63579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i="1" dirty="0" smtClean="0">
                <a:solidFill>
                  <a:srgbClr val="3333CC"/>
                </a:solidFill>
              </a:rPr>
              <a:t>Мотивация </a:t>
            </a:r>
            <a:endParaRPr lang="ru-RU" sz="3200" i="1" dirty="0">
              <a:solidFill>
                <a:srgbClr val="3333CC"/>
              </a:solidFill>
            </a:endParaRPr>
          </a:p>
        </p:txBody>
      </p:sp>
      <p:pic>
        <p:nvPicPr>
          <p:cNvPr id="1027" name="Picture 3" descr="C:\Users\Denis\Desktop\цыганкова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2472" y="3000372"/>
            <a:ext cx="3905245" cy="2928934"/>
          </a:xfrm>
          <a:prstGeom prst="rect">
            <a:avLst/>
          </a:prstGeom>
          <a:noFill/>
        </p:spPr>
      </p:pic>
      <p:pic>
        <p:nvPicPr>
          <p:cNvPr id="1026" name="Picture 2" descr="C:\Users\Denis\Desktop\HsMEoCOmvt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23910" y="1357298"/>
            <a:ext cx="1965796" cy="1411584"/>
          </a:xfrm>
          <a:prstGeom prst="rect">
            <a:avLst/>
          </a:prstGeom>
          <a:noFill/>
        </p:spPr>
      </p:pic>
      <p:pic>
        <p:nvPicPr>
          <p:cNvPr id="3" name="Picture 2" descr="C:\Users\Denis\Desktop\hD0qXC9t6t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67050" y="1357298"/>
            <a:ext cx="1643269" cy="1395402"/>
          </a:xfrm>
          <a:prstGeom prst="rect">
            <a:avLst/>
          </a:prstGeom>
          <a:noFill/>
        </p:spPr>
      </p:pic>
      <p:pic>
        <p:nvPicPr>
          <p:cNvPr id="4" name="Picture 2" descr="C:\Users\Denis\Desktop\сад\IMG_20200203_16022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95876" y="1285860"/>
            <a:ext cx="3536163" cy="4714884"/>
          </a:xfrm>
          <a:prstGeom prst="rect">
            <a:avLst/>
          </a:prstGeom>
          <a:noFill/>
        </p:spPr>
      </p:pic>
      <p:pic>
        <p:nvPicPr>
          <p:cNvPr id="9" name="Рисунок 8" descr="53c3b94547074_b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5400000">
            <a:off x="1543777" y="-1543778"/>
            <a:ext cx="6858000" cy="99455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type="ctrTitle"/>
          </p:nvPr>
        </p:nvSpPr>
        <p:spPr>
          <a:xfrm>
            <a:off x="952472" y="428604"/>
            <a:ext cx="8420100" cy="1470025"/>
          </a:xfrm>
        </p:spPr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rgbClr val="0070C0"/>
                </a:solidFill>
              </a:rPr>
              <a:t>Наблюдение « Где живет снежинка?»</a:t>
            </a:r>
            <a:endParaRPr lang="ru-RU" sz="3600" b="1" i="1" dirty="0">
              <a:solidFill>
                <a:srgbClr val="0070C0"/>
              </a:solidFill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1809728" y="5286388"/>
            <a:ext cx="6467496" cy="852478"/>
          </a:xfrm>
        </p:spPr>
        <p:txBody>
          <a:bodyPr>
            <a:normAutofit lnSpcReduction="10000"/>
          </a:bodyPr>
          <a:lstStyle/>
          <a:p>
            <a:r>
              <a:rPr lang="ru-RU" sz="2400" i="1" dirty="0" smtClean="0">
                <a:solidFill>
                  <a:schemeClr val="tx1"/>
                </a:solidFill>
              </a:rPr>
              <a:t>Вид фиксации </a:t>
            </a:r>
          </a:p>
          <a:p>
            <a:r>
              <a:rPr lang="ru-RU" sz="2400" i="1" dirty="0" smtClean="0">
                <a:solidFill>
                  <a:schemeClr val="tx1"/>
                </a:solidFill>
              </a:rPr>
              <a:t>графический</a:t>
            </a:r>
            <a:endParaRPr lang="ru-RU" sz="2400" i="1" dirty="0">
              <a:solidFill>
                <a:schemeClr val="tx1"/>
              </a:solidFill>
            </a:endParaRPr>
          </a:p>
        </p:txBody>
      </p:sp>
      <p:pic>
        <p:nvPicPr>
          <p:cNvPr id="10" name="Picture 2" descr="C:\Users\Denis\Desktop\fBLsSC9sE0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09728" y="1357298"/>
            <a:ext cx="6500858" cy="4000528"/>
          </a:xfrm>
          <a:prstGeom prst="rect">
            <a:avLst/>
          </a:prstGeom>
          <a:noFill/>
        </p:spPr>
      </p:pic>
      <p:pic>
        <p:nvPicPr>
          <p:cNvPr id="8" name="Рисунок 7" descr="53c3b94547074_b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1543779" y="-1543777"/>
            <a:ext cx="6858000" cy="99455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ctrTitle"/>
          </p:nvPr>
        </p:nvSpPr>
        <p:spPr>
          <a:xfrm>
            <a:off x="1023910" y="857232"/>
            <a:ext cx="8205786" cy="857256"/>
          </a:xfrm>
        </p:spPr>
        <p:txBody>
          <a:bodyPr>
            <a:normAutofit fontScale="90000"/>
          </a:bodyPr>
          <a:lstStyle/>
          <a:p>
            <a:r>
              <a:rPr lang="ru-RU" sz="3600" b="1" i="1" dirty="0" smtClean="0">
                <a:solidFill>
                  <a:srgbClr val="0070C0"/>
                </a:solidFill>
              </a:rPr>
              <a:t>Наблюдение «Тает , не тает»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Picture 2" descr="C:\Users\Denis\Desktop\xe2jVEflFy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38290" y="1285860"/>
            <a:ext cx="6791415" cy="4084438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3452802" y="5357826"/>
            <a:ext cx="32861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/>
              <a:t> Вид фиксации</a:t>
            </a:r>
          </a:p>
          <a:p>
            <a:r>
              <a:rPr lang="ru-RU" sz="2400" i="1" dirty="0" smtClean="0"/>
              <a:t> графический</a:t>
            </a:r>
            <a:endParaRPr lang="ru-RU" sz="2400" i="1" dirty="0"/>
          </a:p>
        </p:txBody>
      </p:sp>
      <p:pic>
        <p:nvPicPr>
          <p:cNvPr id="9" name="Рисунок 8" descr="53c3b94547074_b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1543777" y="-1543778"/>
            <a:ext cx="6858000" cy="99455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809596" y="785794"/>
            <a:ext cx="8420100" cy="1470025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1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Эксперимент </a:t>
            </a:r>
            <a:br>
              <a:rPr kumimoji="0" lang="ru-RU" sz="3600" b="1" i="1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600" b="1" i="1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 Скользкая дорожка»</a:t>
            </a:r>
            <a:r>
              <a:rPr kumimoji="0" lang="ru-RU" sz="4400" b="0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0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098" name="Picture 2" descr="C:\Users\Denis\Desktop\цыганкова\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9596" y="1714488"/>
            <a:ext cx="2678907" cy="3571876"/>
          </a:xfrm>
          <a:prstGeom prst="rect">
            <a:avLst/>
          </a:prstGeom>
          <a:noFill/>
        </p:spPr>
      </p:pic>
      <p:pic>
        <p:nvPicPr>
          <p:cNvPr id="4099" name="Picture 3" descr="C:\Users\Denis\Desktop\цыганкова\IMG_20200203_1153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8950" y="1714488"/>
            <a:ext cx="2714644" cy="3619525"/>
          </a:xfrm>
          <a:prstGeom prst="rect">
            <a:avLst/>
          </a:prstGeom>
          <a:noFill/>
        </p:spPr>
      </p:pic>
      <p:pic>
        <p:nvPicPr>
          <p:cNvPr id="4100" name="Picture 4" descr="C:\Users\Denis\Desktop\цыганкова\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95612" y="2714620"/>
            <a:ext cx="4000528" cy="3000396"/>
          </a:xfrm>
          <a:prstGeom prst="rect">
            <a:avLst/>
          </a:prstGeom>
          <a:noFill/>
        </p:spPr>
      </p:pic>
      <p:pic>
        <p:nvPicPr>
          <p:cNvPr id="6" name="Рисунок 5" descr="53c3b94547074_b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400000">
            <a:off x="1543779" y="-1543777"/>
            <a:ext cx="6858000" cy="99455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ctrTitle"/>
          </p:nvPr>
        </p:nvSpPr>
        <p:spPr>
          <a:xfrm>
            <a:off x="809596" y="785794"/>
            <a:ext cx="8420100" cy="1470025"/>
          </a:xfrm>
        </p:spPr>
        <p:txBody>
          <a:bodyPr>
            <a:normAutofit fontScale="90000"/>
          </a:bodyPr>
          <a:lstStyle/>
          <a:p>
            <a:r>
              <a:rPr lang="ru-RU" sz="3600" b="1" i="1" dirty="0" smtClean="0">
                <a:solidFill>
                  <a:srgbClr val="0070C0"/>
                </a:solidFill>
              </a:rPr>
              <a:t>Эксперимент </a:t>
            </a:r>
            <a:br>
              <a:rPr lang="ru-RU" sz="3600" b="1" i="1" dirty="0" smtClean="0">
                <a:solidFill>
                  <a:srgbClr val="0070C0"/>
                </a:solidFill>
              </a:rPr>
            </a:br>
            <a:r>
              <a:rPr lang="ru-RU" sz="3600" b="1" i="1" dirty="0" smtClean="0">
                <a:solidFill>
                  <a:srgbClr val="0070C0"/>
                </a:solidFill>
              </a:rPr>
              <a:t>« Скользкая дорожка»</a:t>
            </a:r>
            <a:r>
              <a:rPr lang="ru-RU" dirty="0" smtClean="0">
                <a:solidFill>
                  <a:srgbClr val="0070C0"/>
                </a:solidFill>
              </a:rPr>
              <a:t/>
            </a:r>
            <a:br>
              <a:rPr lang="ru-RU" dirty="0" smtClean="0">
                <a:solidFill>
                  <a:srgbClr val="0070C0"/>
                </a:solidFill>
              </a:rPr>
            </a:b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2050" name="Picture 2" descr="C:\Users\Denis\Desktop\TtLqxfd0V7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38224" y="1643050"/>
            <a:ext cx="7786742" cy="3783871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3809992" y="5286388"/>
            <a:ext cx="222528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 </a:t>
            </a:r>
            <a:r>
              <a:rPr lang="ru-RU" sz="2400" i="1" dirty="0" smtClean="0"/>
              <a:t>Вид фиксации</a:t>
            </a:r>
          </a:p>
          <a:p>
            <a:r>
              <a:rPr lang="ru-RU" sz="2400" i="1" dirty="0" smtClean="0"/>
              <a:t> практический </a:t>
            </a:r>
            <a:endParaRPr lang="ru-RU" sz="2400" i="1" dirty="0"/>
          </a:p>
        </p:txBody>
      </p:sp>
      <p:pic>
        <p:nvPicPr>
          <p:cNvPr id="13" name="Рисунок 12" descr="53c3b94547074_b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1543778" y="-1543777"/>
            <a:ext cx="6858000" cy="99455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437</TotalTime>
  <Words>199</Words>
  <Application>Microsoft Office PowerPoint</Application>
  <PresentationFormat>Лист A4 (210x297 мм)</PresentationFormat>
  <Paragraphs>43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Мастер класс Способы фиксации результатов экспериментальной деятельности в старшем дошкольном возрасте</vt:lpstr>
      <vt:lpstr>Слайд 2</vt:lpstr>
      <vt:lpstr>Слайд 3</vt:lpstr>
      <vt:lpstr>Слайд 4</vt:lpstr>
      <vt:lpstr>Слайд 5</vt:lpstr>
      <vt:lpstr>Наблюдение « Где живет снежинка?»</vt:lpstr>
      <vt:lpstr>Наблюдение «Тает , не тает» </vt:lpstr>
      <vt:lpstr>Слайд 8</vt:lpstr>
      <vt:lpstr>Эксперимент  « Скользкая дорожка» </vt:lpstr>
      <vt:lpstr>Эксперимент «Лепка из рассыпчатого и влажного снега»</vt:lpstr>
      <vt:lpstr>Эксперимент « Ледяные самоцветы» </vt:lpstr>
      <vt:lpstr>Эксперимент «Нужен ли растениям снег» </vt:lpstr>
      <vt:lpstr>Слайд 13</vt:lpstr>
      <vt:lpstr>Приглашаем к сотрудничеству!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Виктор</dc:creator>
  <cp:lastModifiedBy>Denis</cp:lastModifiedBy>
  <cp:revision>57</cp:revision>
  <dcterms:created xsi:type="dcterms:W3CDTF">2016-08-04T08:59:35Z</dcterms:created>
  <dcterms:modified xsi:type="dcterms:W3CDTF">2020-02-03T18:40:08Z</dcterms:modified>
</cp:coreProperties>
</file>